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5D4377-89CB-4C99-9A96-9EE8FC1727AE}" v="206" dt="2024-01-07T19:41:15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ea typeface="+mj-lt"/>
                <a:cs typeface="+mj-lt"/>
              </a:rPr>
              <a:t>Το</a:t>
            </a:r>
            <a:r>
              <a:rPr lang="en-US" dirty="0">
                <a:ea typeface="+mj-lt"/>
                <a:cs typeface="+mj-lt"/>
              </a:rPr>
              <a:t> π</a:t>
            </a:r>
            <a:r>
              <a:rPr lang="en-US" dirty="0" err="1">
                <a:ea typeface="+mj-lt"/>
                <a:cs typeface="+mj-lt"/>
              </a:rPr>
              <a:t>ρό</a:t>
            </a:r>
            <a:r>
              <a:rPr lang="en-US" dirty="0">
                <a:ea typeface="+mj-lt"/>
                <a:cs typeface="+mj-lt"/>
              </a:rPr>
              <a:t>β</a:t>
            </a:r>
            <a:r>
              <a:rPr lang="en-US" dirty="0" err="1">
                <a:ea typeface="+mj-lt"/>
                <a:cs typeface="+mj-lt"/>
              </a:rPr>
              <a:t>λημ</a:t>
            </a:r>
            <a:r>
              <a:rPr lang="en-US" dirty="0">
                <a:ea typeface="+mj-lt"/>
                <a:cs typeface="+mj-lt"/>
              </a:rPr>
              <a:t>α </a:t>
            </a:r>
            <a:r>
              <a:rPr lang="en-US" dirty="0" err="1">
                <a:ea typeface="+mj-lt"/>
                <a:cs typeface="+mj-lt"/>
              </a:rPr>
              <a:t>της</a:t>
            </a:r>
            <a:r>
              <a:rPr lang="en-US" dirty="0">
                <a:ea typeface="+mj-lt"/>
                <a:cs typeface="+mj-lt"/>
              </a:rPr>
              <a:t> </a:t>
            </a:r>
            <a:r>
              <a:rPr lang="en-US" dirty="0" err="1">
                <a:ea typeface="+mj-lt"/>
                <a:cs typeface="+mj-lt"/>
              </a:rPr>
              <a:t>ευτροφί</a:t>
            </a:r>
            <a:r>
              <a:rPr lang="en-US" dirty="0">
                <a:ea typeface="+mj-lt"/>
                <a:cs typeface="+mj-lt"/>
              </a:rPr>
              <a:t>ας</a:t>
            </a:r>
            <a:endParaRPr lang="en-US" dirty="0"/>
          </a:p>
          <a:p>
            <a:r>
              <a:rPr lang="en-US" dirty="0" err="1">
                <a:ea typeface="+mj-lt"/>
                <a:cs typeface="+mj-lt"/>
              </a:rPr>
              <a:t>στην</a:t>
            </a:r>
            <a:r>
              <a:rPr lang="en-US" dirty="0">
                <a:ea typeface="+mj-lt"/>
                <a:cs typeface="+mj-lt"/>
              </a:rPr>
              <a:t> </a:t>
            </a:r>
            <a:r>
              <a:rPr lang="en-US" dirty="0" err="1">
                <a:ea typeface="+mj-lt"/>
                <a:cs typeface="+mj-lt"/>
              </a:rPr>
              <a:t>Λίμνη</a:t>
            </a:r>
            <a:r>
              <a:rPr lang="en-US" dirty="0">
                <a:ea typeface="+mj-lt"/>
                <a:cs typeface="+mj-lt"/>
              </a:rPr>
              <a:t> </a:t>
            </a:r>
            <a:r>
              <a:rPr lang="en-US" dirty="0" err="1">
                <a:ea typeface="+mj-lt"/>
                <a:cs typeface="+mj-lt"/>
              </a:rPr>
              <a:t>Λυσιμ</a:t>
            </a:r>
            <a:r>
              <a:rPr lang="en-US" dirty="0">
                <a:ea typeface="+mj-lt"/>
                <a:cs typeface="+mj-lt"/>
              </a:rPr>
              <a:t>α</a:t>
            </a:r>
            <a:r>
              <a:rPr lang="en-US" dirty="0" err="1">
                <a:ea typeface="+mj-lt"/>
                <a:cs typeface="+mj-lt"/>
              </a:rPr>
              <a:t>χεί</a:t>
            </a:r>
            <a:r>
              <a:rPr lang="en-US" dirty="0">
                <a:ea typeface="+mj-lt"/>
                <a:cs typeface="+mj-lt"/>
              </a:rPr>
              <a:t>α.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ea typeface="+mn-lt"/>
                <a:cs typeface="+mn-lt"/>
              </a:rPr>
              <a:t>Δημήτρης</a:t>
            </a:r>
            <a:r>
              <a:rPr lang="en-US" dirty="0">
                <a:ea typeface="+mn-lt"/>
                <a:cs typeface="+mn-lt"/>
              </a:rPr>
              <a:t> Κωστόπ</a:t>
            </a:r>
            <a:r>
              <a:rPr lang="en-US" dirty="0" err="1">
                <a:ea typeface="+mn-lt"/>
                <a:cs typeface="+mn-lt"/>
              </a:rPr>
              <a:t>ουλος</a:t>
            </a:r>
            <a:endParaRPr lang="en-US" dirty="0" err="1"/>
          </a:p>
          <a:p>
            <a:endParaRPr lang="en-US"/>
          </a:p>
          <a:p>
            <a:r>
              <a:rPr lang="en-US" dirty="0" err="1">
                <a:ea typeface="+mn-lt"/>
                <a:cs typeface="+mn-lt"/>
              </a:rPr>
              <a:t>Αντώνης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Δυοήλης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C55E8A-BC52-DA4B-54F4-CE2DA45B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Κεντρικό περιβαλλοντικής φύσης θέμα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9961B-9534-500D-5E39-249B6FC20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2774" cy="43034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Φα</a:t>
            </a:r>
            <a:r>
              <a:rPr lang="en-US" sz="2400" err="1">
                <a:ea typeface="+mn-lt"/>
                <a:cs typeface="+mn-lt"/>
              </a:rPr>
              <a:t>ινόμενο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ευτροφί</a:t>
            </a:r>
            <a:r>
              <a:rPr lang="en-US" sz="2400" dirty="0">
                <a:ea typeface="+mn-lt"/>
                <a:cs typeface="+mn-lt"/>
              </a:rPr>
              <a:t>ας </a:t>
            </a:r>
            <a:r>
              <a:rPr lang="en-US" sz="2400" err="1">
                <a:ea typeface="+mn-lt"/>
                <a:cs typeface="+mn-lt"/>
              </a:rPr>
              <a:t>υδάτων</a:t>
            </a:r>
            <a:r>
              <a:rPr lang="en-US" sz="2400" dirty="0">
                <a:ea typeface="+mn-lt"/>
                <a:cs typeface="+mn-lt"/>
              </a:rPr>
              <a:t>: </a:t>
            </a:r>
            <a:r>
              <a:rPr lang="en-US" sz="2400" err="1">
                <a:ea typeface="+mn-lt"/>
                <a:cs typeface="+mn-lt"/>
              </a:rPr>
              <a:t>Μεγάλες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συγκεντρώσεις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θρε</a:t>
            </a:r>
            <a:r>
              <a:rPr lang="en-US" sz="2400" dirty="0">
                <a:ea typeface="+mn-lt"/>
                <a:cs typeface="+mn-lt"/>
              </a:rPr>
              <a:t>π</a:t>
            </a:r>
            <a:r>
              <a:rPr lang="en-US" sz="2400" err="1">
                <a:ea typeface="+mn-lt"/>
                <a:cs typeface="+mn-lt"/>
              </a:rPr>
              <a:t>τικών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στοιχείων</a:t>
            </a:r>
            <a:r>
              <a:rPr lang="en-US" sz="2400" dirty="0">
                <a:ea typeface="+mn-lt"/>
                <a:cs typeface="+mn-lt"/>
              </a:rPr>
              <a:t> (π.χ </a:t>
            </a:r>
            <a:r>
              <a:rPr lang="en-US" sz="2400" err="1">
                <a:ea typeface="+mn-lt"/>
                <a:cs typeface="+mn-lt"/>
              </a:rPr>
              <a:t>άζωτο</a:t>
            </a:r>
            <a:r>
              <a:rPr lang="en-US" sz="2400" dirty="0">
                <a:ea typeface="+mn-lt"/>
                <a:cs typeface="+mn-lt"/>
              </a:rPr>
              <a:t> , </a:t>
            </a:r>
            <a:r>
              <a:rPr lang="en-US" sz="2400" err="1">
                <a:ea typeface="+mn-lt"/>
                <a:cs typeface="+mn-lt"/>
              </a:rPr>
              <a:t>φώσφορος</a:t>
            </a:r>
            <a:r>
              <a:rPr lang="en-US" sz="2400" dirty="0">
                <a:ea typeface="+mn-lt"/>
                <a:cs typeface="+mn-lt"/>
              </a:rPr>
              <a:t>) </a:t>
            </a:r>
            <a:r>
              <a:rPr lang="en-US" sz="2400" err="1">
                <a:ea typeface="+mn-lt"/>
                <a:cs typeface="+mn-lt"/>
              </a:rPr>
              <a:t>μέσ</a:t>
            </a:r>
            <a:r>
              <a:rPr lang="en-US" sz="2400" dirty="0">
                <a:ea typeface="+mn-lt"/>
                <a:cs typeface="+mn-lt"/>
              </a:rPr>
              <a:t>α </a:t>
            </a:r>
            <a:r>
              <a:rPr lang="en-US" sz="2400" err="1">
                <a:ea typeface="+mn-lt"/>
                <a:cs typeface="+mn-lt"/>
              </a:rPr>
              <a:t>στο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νερό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ευνοούν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την</a:t>
            </a:r>
            <a:r>
              <a:rPr lang="en-US" sz="2400" dirty="0">
                <a:ea typeface="+mn-lt"/>
                <a:cs typeface="+mn-lt"/>
              </a:rPr>
              <a:t> α</a:t>
            </a:r>
            <a:r>
              <a:rPr lang="en-US" sz="2400" err="1">
                <a:ea typeface="+mn-lt"/>
                <a:cs typeface="+mn-lt"/>
              </a:rPr>
              <a:t>νά</a:t>
            </a:r>
            <a:r>
              <a:rPr lang="en-US" sz="2400" dirty="0">
                <a:ea typeface="+mn-lt"/>
                <a:cs typeface="+mn-lt"/>
              </a:rPr>
              <a:t>π</a:t>
            </a:r>
            <a:r>
              <a:rPr lang="en-US" sz="2400" err="1">
                <a:ea typeface="+mn-lt"/>
                <a:cs typeface="+mn-lt"/>
              </a:rPr>
              <a:t>τυξη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άλγης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ξε</a:t>
            </a:r>
            <a:r>
              <a:rPr lang="en-US" sz="2400" dirty="0">
                <a:ea typeface="+mn-lt"/>
                <a:cs typeface="+mn-lt"/>
              </a:rPr>
              <a:t>π</a:t>
            </a:r>
            <a:r>
              <a:rPr lang="en-US" sz="2400" err="1">
                <a:ea typeface="+mn-lt"/>
                <a:cs typeface="+mn-lt"/>
              </a:rPr>
              <a:t>ερνώντ</a:t>
            </a:r>
            <a:r>
              <a:rPr lang="en-US" sz="2400" dirty="0">
                <a:ea typeface="+mn-lt"/>
                <a:cs typeface="+mn-lt"/>
              </a:rPr>
              <a:t>ας τα </a:t>
            </a:r>
            <a:r>
              <a:rPr lang="en-US" sz="2400" err="1">
                <a:ea typeface="+mn-lt"/>
                <a:cs typeface="+mn-lt"/>
              </a:rPr>
              <a:t>φυσιολογικά</a:t>
            </a:r>
            <a:r>
              <a:rPr lang="en-US" sz="2400" dirty="0">
                <a:ea typeface="+mn-lt"/>
                <a:cs typeface="+mn-lt"/>
              </a:rPr>
              <a:t> επίπ</a:t>
            </a:r>
            <a:r>
              <a:rPr lang="en-US" sz="2400" err="1">
                <a:ea typeface="+mn-lt"/>
                <a:cs typeface="+mn-lt"/>
              </a:rPr>
              <a:t>εδ</a:t>
            </a:r>
            <a:r>
              <a:rPr lang="en-US" sz="2400" dirty="0">
                <a:ea typeface="+mn-lt"/>
                <a:cs typeface="+mn-lt"/>
              </a:rPr>
              <a:t>α. Η </a:t>
            </a:r>
            <a:r>
              <a:rPr lang="en-US" sz="2400" err="1">
                <a:ea typeface="+mn-lt"/>
                <a:cs typeface="+mn-lt"/>
              </a:rPr>
              <a:t>άλγη</a:t>
            </a:r>
            <a:r>
              <a:rPr lang="en-US" sz="2400" dirty="0">
                <a:ea typeface="+mn-lt"/>
                <a:cs typeface="+mn-lt"/>
              </a:rPr>
              <a:t> κατανα</a:t>
            </a:r>
            <a:r>
              <a:rPr lang="en-US" sz="2400" err="1">
                <a:ea typeface="+mn-lt"/>
                <a:cs typeface="+mn-lt"/>
              </a:rPr>
              <a:t>λώνει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το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οξυγόνο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της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λίμνης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με</a:t>
            </a:r>
            <a:r>
              <a:rPr lang="en-US" sz="2400" dirty="0">
                <a:ea typeface="+mn-lt"/>
                <a:cs typeface="+mn-lt"/>
              </a:rPr>
              <a:t> απ</a:t>
            </a:r>
            <a:r>
              <a:rPr lang="en-US" sz="2400" err="1">
                <a:ea typeface="+mn-lt"/>
                <a:cs typeface="+mn-lt"/>
              </a:rPr>
              <a:t>οτέλεσμ</a:t>
            </a:r>
            <a:r>
              <a:rPr lang="en-US" sz="2400" dirty="0">
                <a:ea typeface="+mn-lt"/>
                <a:cs typeface="+mn-lt"/>
              </a:rPr>
              <a:t>α να </a:t>
            </a:r>
            <a:r>
              <a:rPr lang="en-US" sz="2400" err="1">
                <a:ea typeface="+mn-lt"/>
                <a:cs typeface="+mn-lt"/>
              </a:rPr>
              <a:t>κινδυνεύουν</a:t>
            </a:r>
            <a:r>
              <a:rPr lang="en-US" sz="2400" dirty="0">
                <a:ea typeface="+mn-lt"/>
                <a:cs typeface="+mn-lt"/>
              </a:rPr>
              <a:t> τα υπ</a:t>
            </a:r>
            <a:r>
              <a:rPr lang="en-US" sz="2400" err="1">
                <a:ea typeface="+mn-lt"/>
                <a:cs typeface="+mn-lt"/>
              </a:rPr>
              <a:t>όλοι</a:t>
            </a:r>
            <a:r>
              <a:rPr lang="en-US" sz="2400" dirty="0">
                <a:ea typeface="+mn-lt"/>
                <a:cs typeface="+mn-lt"/>
              </a:rPr>
              <a:t>πα </a:t>
            </a:r>
            <a:r>
              <a:rPr lang="en-US" sz="2400" err="1">
                <a:ea typeface="+mn-lt"/>
                <a:cs typeface="+mn-lt"/>
              </a:rPr>
              <a:t>είδη</a:t>
            </a:r>
            <a:r>
              <a:rPr lang="en-US" sz="2400" dirty="0">
                <a:ea typeface="+mn-lt"/>
                <a:cs typeface="+mn-lt"/>
              </a:rPr>
              <a:t>.</a:t>
            </a:r>
            <a:endParaRPr lang="en-US" sz="2400" dirty="0">
              <a:cs typeface="Calibri" panose="020F0502020204030204"/>
            </a:endParaRPr>
          </a:p>
        </p:txBody>
      </p:sp>
      <p:pic>
        <p:nvPicPr>
          <p:cNvPr id="4" name="Picture 3" descr="An aerial view of a lake&#10;&#10;Description automatically generated">
            <a:extLst>
              <a:ext uri="{FF2B5EF4-FFF2-40B4-BE49-F238E27FC236}">
                <a16:creationId xmlns:a16="http://schemas.microsoft.com/office/drawing/2014/main" id="{8F4D07DA-4545-1E8F-F57F-B1FBADA87B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233"/>
          <a:stretch/>
        </p:blipFill>
        <p:spPr>
          <a:xfrm>
            <a:off x="5183500" y="1904282"/>
            <a:ext cx="6170299" cy="422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730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79E24-3C37-88F3-3A96-9EC1BCA0F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Εκφώνηση</a:t>
            </a:r>
            <a:endParaRPr lang="en-US" dirty="0" err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625206-9E29-F669-AD02-5A3CD63C3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37355" y="6253163"/>
            <a:ext cx="5157787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9F4F5-3766-107E-DE8F-E00743048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5245" y="1634218"/>
            <a:ext cx="5157787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 err="1">
                <a:ea typeface="+mn-lt"/>
                <a:cs typeface="+mn-lt"/>
              </a:rPr>
              <a:t>Εν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εργοστάσιο</a:t>
            </a:r>
            <a:r>
              <a:rPr lang="en-US" sz="2000" dirty="0">
                <a:ea typeface="+mn-lt"/>
                <a:cs typeface="+mn-lt"/>
              </a:rPr>
              <a:t> β</a:t>
            </a:r>
            <a:r>
              <a:rPr lang="en-US" sz="2000" dirty="0" err="1">
                <a:ea typeface="+mn-lt"/>
                <a:cs typeface="+mn-lt"/>
              </a:rPr>
              <a:t>ιολογικού</a:t>
            </a:r>
            <a:r>
              <a:rPr lang="en-US" sz="2000" dirty="0">
                <a:ea typeface="+mn-lt"/>
                <a:cs typeface="+mn-lt"/>
              </a:rPr>
              <a:t> καθα</a:t>
            </a:r>
            <a:r>
              <a:rPr lang="en-US" sz="2000" dirty="0" err="1">
                <a:ea typeface="+mn-lt"/>
                <a:cs typeface="+mn-lt"/>
              </a:rPr>
              <a:t>ρισμού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εμ</a:t>
            </a:r>
            <a:r>
              <a:rPr lang="en-US" sz="2000" dirty="0">
                <a:ea typeface="+mn-lt"/>
                <a:cs typeface="+mn-lt"/>
              </a:rPr>
              <a:t>π</a:t>
            </a:r>
            <a:r>
              <a:rPr lang="en-US" sz="2000" dirty="0" err="1">
                <a:ea typeface="+mn-lt"/>
                <a:cs typeface="+mn-lt"/>
              </a:rPr>
              <a:t>λουτίζει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έν</a:t>
            </a:r>
            <a:r>
              <a:rPr lang="en-US" sz="2000" dirty="0">
                <a:ea typeface="+mn-lt"/>
                <a:cs typeface="+mn-lt"/>
              </a:rPr>
              <a:t>α π</a:t>
            </a:r>
            <a:r>
              <a:rPr lang="en-US" sz="2000" dirty="0" err="1">
                <a:ea typeface="+mn-lt"/>
                <a:cs typeface="+mn-lt"/>
              </a:rPr>
              <a:t>οτάμι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</a:t>
            </a:r>
            <a:r>
              <a:rPr lang="en-US" sz="2000" dirty="0">
                <a:ea typeface="+mn-lt"/>
                <a:cs typeface="+mn-lt"/>
              </a:rPr>
              <a:t> 5000 </a:t>
            </a:r>
            <a:r>
              <a:rPr lang="en-US" sz="2000" dirty="0" err="1">
                <a:ea typeface="+mn-lt"/>
                <a:cs typeface="+mn-lt"/>
              </a:rPr>
              <a:t>κιλά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 err="1">
                <a:ea typeface="+mn-lt"/>
                <a:cs typeface="+mn-lt"/>
              </a:rPr>
              <a:t>δι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λυτό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φωσφόρο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χρόνο</a:t>
            </a:r>
            <a:r>
              <a:rPr lang="en-US" sz="2000" dirty="0">
                <a:ea typeface="+mn-lt"/>
                <a:cs typeface="+mn-lt"/>
              </a:rPr>
              <a:t>.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οτάμι</a:t>
            </a:r>
            <a:r>
              <a:rPr lang="en-US" sz="2000" dirty="0">
                <a:ea typeface="+mn-lt"/>
                <a:cs typeface="+mn-lt"/>
              </a:rPr>
              <a:t> α</a:t>
            </a:r>
            <a:r>
              <a:rPr lang="en-US" sz="2000" dirty="0" err="1">
                <a:ea typeface="+mn-lt"/>
                <a:cs typeface="+mn-lt"/>
              </a:rPr>
              <a:t>υτό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εισρέει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Λυσιμ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χεί</a:t>
            </a:r>
            <a:r>
              <a:rPr lang="en-US" sz="2000" dirty="0">
                <a:ea typeface="+mn-lt"/>
                <a:cs typeface="+mn-lt"/>
              </a:rPr>
              <a:t>α, π</a:t>
            </a:r>
            <a:r>
              <a:rPr lang="en-US" sz="2000" dirty="0" err="1">
                <a:ea typeface="+mn-lt"/>
                <a:cs typeface="+mn-lt"/>
              </a:rPr>
              <a:t>ου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>
                <a:ea typeface="+mn-lt"/>
                <a:cs typeface="+mn-lt"/>
              </a:rPr>
              <a:t>β</a:t>
            </a:r>
            <a:r>
              <a:rPr lang="en-US" sz="2000" dirty="0" err="1">
                <a:ea typeface="+mn-lt"/>
                <a:cs typeface="+mn-lt"/>
              </a:rPr>
              <a:t>ρίσκετ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dirty="0" err="1">
                <a:ea typeface="+mn-lt"/>
                <a:cs typeface="+mn-lt"/>
              </a:rPr>
              <a:t>στο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νομό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Αιτωλο</a:t>
            </a:r>
            <a:r>
              <a:rPr lang="en-US" sz="2000" dirty="0">
                <a:ea typeface="+mn-lt"/>
                <a:cs typeface="+mn-lt"/>
              </a:rPr>
              <a:t>ακα</a:t>
            </a:r>
            <a:r>
              <a:rPr lang="en-US" sz="2000" dirty="0" err="1">
                <a:ea typeface="+mn-lt"/>
                <a:cs typeface="+mn-lt"/>
              </a:rPr>
              <a:t>ρν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νί</a:t>
            </a:r>
            <a:r>
              <a:rPr lang="en-US" sz="2000" dirty="0">
                <a:ea typeface="+mn-lt"/>
                <a:cs typeface="+mn-lt"/>
              </a:rPr>
              <a:t>ας, πα</a:t>
            </a:r>
            <a:r>
              <a:rPr lang="en-US" sz="2000" dirty="0" err="1">
                <a:ea typeface="+mn-lt"/>
                <a:cs typeface="+mn-lt"/>
              </a:rPr>
              <a:t>ρέχοντ</a:t>
            </a:r>
            <a:r>
              <a:rPr lang="en-US" sz="2000" dirty="0">
                <a:ea typeface="+mn-lt"/>
                <a:cs typeface="+mn-lt"/>
              </a:rPr>
              <a:t>ας 6 · 10^6 </a:t>
            </a:r>
            <a:r>
              <a:rPr lang="en-US" sz="2000" dirty="0" err="1">
                <a:ea typeface="+mn-lt"/>
                <a:cs typeface="+mn-lt"/>
              </a:rPr>
              <a:t>κυ</a:t>
            </a:r>
            <a:r>
              <a:rPr lang="en-US" sz="2000" dirty="0">
                <a:ea typeface="+mn-lt"/>
                <a:cs typeface="+mn-lt"/>
              </a:rPr>
              <a:t>β</a:t>
            </a:r>
            <a:r>
              <a:rPr lang="en-US" sz="2000" dirty="0" err="1">
                <a:ea typeface="+mn-lt"/>
                <a:cs typeface="+mn-lt"/>
              </a:rPr>
              <a:t>ικά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μέτρ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νερού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 err="1">
                <a:ea typeface="+mn-lt"/>
                <a:cs typeface="+mn-lt"/>
              </a:rPr>
              <a:t>χρόνο</a:t>
            </a:r>
            <a:r>
              <a:rPr lang="en-US" sz="2000" dirty="0">
                <a:ea typeface="+mn-lt"/>
                <a:cs typeface="+mn-lt"/>
              </a:rPr>
              <a:t>.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νερό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εκρέει</a:t>
            </a:r>
            <a:r>
              <a:rPr lang="en-US" sz="2000" dirty="0">
                <a:ea typeface="+mn-lt"/>
                <a:cs typeface="+mn-lt"/>
              </a:rPr>
              <a:t> απο </a:t>
            </a:r>
            <a:r>
              <a:rPr lang="en-US" sz="2000" dirty="0" err="1">
                <a:ea typeface="+mn-lt"/>
                <a:cs typeface="+mn-lt"/>
              </a:rPr>
              <a:t>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από </a:t>
            </a:r>
            <a:r>
              <a:rPr lang="en-US" sz="2000" dirty="0" err="1">
                <a:ea typeface="+mn-lt"/>
                <a:cs typeface="+mn-lt"/>
              </a:rPr>
              <a:t>εν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άλλο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οτάμι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</a:t>
            </a:r>
            <a:r>
              <a:rPr lang="en-US" sz="2000" dirty="0">
                <a:ea typeface="+mn-lt"/>
                <a:cs typeface="+mn-lt"/>
              </a:rPr>
              <a:t> απ</a:t>
            </a:r>
            <a:r>
              <a:rPr lang="en-US" sz="2000" dirty="0" err="1">
                <a:ea typeface="+mn-lt"/>
                <a:cs typeface="+mn-lt"/>
              </a:rPr>
              <a:t>οτέλεσμ</a:t>
            </a:r>
            <a:r>
              <a:rPr lang="en-US" sz="2000" dirty="0">
                <a:ea typeface="+mn-lt"/>
                <a:cs typeface="+mn-lt"/>
              </a:rPr>
              <a:t>α ο </a:t>
            </a:r>
            <a:r>
              <a:rPr lang="en-US" sz="2000" dirty="0" err="1">
                <a:ea typeface="+mn-lt"/>
                <a:cs typeface="+mn-lt"/>
              </a:rPr>
              <a:t>όγκος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 err="1">
                <a:ea typeface="+mn-lt"/>
                <a:cs typeface="+mn-lt"/>
              </a:rPr>
              <a:t>της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λίμης</a:t>
            </a:r>
            <a:r>
              <a:rPr lang="en-US" sz="2000" dirty="0">
                <a:ea typeface="+mn-lt"/>
                <a:cs typeface="+mn-lt"/>
              </a:rPr>
              <a:t> να παρα</a:t>
            </a:r>
            <a:r>
              <a:rPr lang="en-US" sz="2000" dirty="0" err="1">
                <a:ea typeface="+mn-lt"/>
                <a:cs typeface="+mn-lt"/>
              </a:rPr>
              <a:t>μένει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άντ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στ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θερος</a:t>
            </a:r>
            <a:r>
              <a:rPr lang="en-US" sz="2000" dirty="0">
                <a:ea typeface="+mn-lt"/>
                <a:cs typeface="+mn-lt"/>
              </a:rPr>
              <a:t>. </a:t>
            </a:r>
            <a:r>
              <a:rPr lang="en-US" sz="2000" dirty="0" err="1">
                <a:ea typeface="+mn-lt"/>
                <a:cs typeface="+mn-lt"/>
              </a:rPr>
              <a:t>Κάθε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μέρ</a:t>
            </a:r>
            <a:r>
              <a:rPr lang="en-US" sz="2000" dirty="0">
                <a:ea typeface="+mn-lt"/>
                <a:cs typeface="+mn-lt"/>
              </a:rPr>
              <a:t>α π</a:t>
            </a:r>
            <a:r>
              <a:rPr lang="en-US" sz="2000" dirty="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ο </a:t>
            </a:r>
            <a:r>
              <a:rPr lang="en-US" sz="2000" dirty="0" err="1">
                <a:ea typeface="+mn-lt"/>
                <a:cs typeface="+mn-lt"/>
              </a:rPr>
              <a:t>φώσφορος</a:t>
            </a:r>
            <a:r>
              <a:rPr lang="en-US" sz="2000" dirty="0">
                <a:ea typeface="+mn-lt"/>
                <a:cs typeface="+mn-lt"/>
              </a:rPr>
              <a:t> β</a:t>
            </a:r>
            <a:r>
              <a:rPr lang="en-US" sz="2000" dirty="0" err="1">
                <a:ea typeface="+mn-lt"/>
                <a:cs typeface="+mn-lt"/>
              </a:rPr>
              <a:t>ρίσκετ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dirty="0" err="1">
                <a:ea typeface="+mn-lt"/>
                <a:cs typeface="+mn-lt"/>
              </a:rPr>
              <a:t>στη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0,05 </a:t>
            </a:r>
            <a:r>
              <a:rPr lang="en-US" sz="2000" dirty="0" err="1">
                <a:ea typeface="+mn-lt"/>
                <a:cs typeface="+mn-lt"/>
              </a:rPr>
              <a:t>της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ας </a:t>
            </a:r>
            <a:r>
              <a:rPr lang="en-US" sz="2000" dirty="0" err="1">
                <a:ea typeface="+mn-lt"/>
                <a:cs typeface="+mn-lt"/>
              </a:rPr>
              <a:t>του</a:t>
            </a:r>
            <a:r>
              <a:rPr lang="en-US" sz="2000" dirty="0">
                <a:ea typeface="+mn-lt"/>
                <a:cs typeface="+mn-lt"/>
              </a:rPr>
              <a:t> κατα</a:t>
            </a:r>
            <a:r>
              <a:rPr lang="en-US" sz="2000" dirty="0" err="1">
                <a:ea typeface="+mn-lt"/>
                <a:cs typeface="+mn-lt"/>
              </a:rPr>
              <a:t>κάθετ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dirty="0" err="1">
                <a:ea typeface="+mn-lt"/>
                <a:cs typeface="+mn-lt"/>
              </a:rPr>
              <a:t>στο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υθμέν</a:t>
            </a:r>
            <a:r>
              <a:rPr lang="en-US" sz="2000" dirty="0">
                <a:ea typeface="+mn-lt"/>
                <a:cs typeface="+mn-lt"/>
              </a:rPr>
              <a:t>α. Η α</a:t>
            </a:r>
            <a:r>
              <a:rPr lang="en-US" sz="2000" dirty="0" err="1">
                <a:ea typeface="+mn-lt"/>
                <a:cs typeface="+mn-lt"/>
              </a:rPr>
              <a:t>ρχική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συγκέντρωση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του</a:t>
            </a:r>
            <a:br>
              <a:rPr lang="en-US" sz="2000" dirty="0">
                <a:ea typeface="+mn-lt"/>
                <a:cs typeface="+mn-lt"/>
              </a:rPr>
            </a:br>
            <a:r>
              <a:rPr lang="en-US" sz="2000" dirty="0" err="1">
                <a:ea typeface="+mn-lt"/>
                <a:cs typeface="+mn-lt"/>
              </a:rPr>
              <a:t>δι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λυτού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φωσφόρου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είν</a:t>
            </a:r>
            <a:r>
              <a:rPr lang="en-US" sz="2000" dirty="0">
                <a:ea typeface="+mn-lt"/>
                <a:cs typeface="+mn-lt"/>
              </a:rPr>
              <a:t>αι 8 mg/L. Ο </a:t>
            </a:r>
            <a:r>
              <a:rPr lang="en-US" sz="2000" dirty="0" err="1">
                <a:ea typeface="+mn-lt"/>
                <a:cs typeface="+mn-lt"/>
              </a:rPr>
              <a:t>όγκος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της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είν</a:t>
            </a:r>
            <a:r>
              <a:rPr lang="en-US" sz="2000" dirty="0">
                <a:ea typeface="+mn-lt"/>
                <a:cs typeface="+mn-lt"/>
              </a:rPr>
              <a:t>αι 10 · 7m^3</a:t>
            </a:r>
            <a:br>
              <a:rPr lang="en-US" sz="2000" dirty="0">
                <a:ea typeface="+mn-lt"/>
                <a:cs typeface="+mn-lt"/>
              </a:rPr>
            </a:br>
            <a:endParaRPr lang="en-US" sz="2000" dirty="0">
              <a:ea typeface="+mn-lt"/>
              <a:cs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E416B7-EFA3-53CE-78A8-BA2E062ACD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951819"/>
            <a:ext cx="5183188" cy="823912"/>
          </a:xfrm>
        </p:spPr>
        <p:txBody>
          <a:bodyPr/>
          <a:lstStyle/>
          <a:p>
            <a:r>
              <a:rPr lang="en-US" dirty="0" err="1">
                <a:cs typeface="Calibri"/>
              </a:rPr>
              <a:t>Ζητούμεν</a:t>
            </a:r>
            <a:r>
              <a:rPr lang="en-US" dirty="0">
                <a:cs typeface="Calibri"/>
              </a:rPr>
              <a:t>α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F0A93F-C0E3-751D-FE04-71BBEF4046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41571" y="1775732"/>
            <a:ext cx="5183188" cy="484935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000" err="1">
                <a:ea typeface="+mn-lt"/>
                <a:cs typeface="+mn-lt"/>
              </a:rPr>
              <a:t>i</a:t>
            </a:r>
            <a:r>
              <a:rPr lang="en-US" sz="2000" dirty="0">
                <a:ea typeface="+mn-lt"/>
                <a:cs typeface="+mn-lt"/>
              </a:rPr>
              <a:t>) Υπ</a:t>
            </a:r>
            <a:r>
              <a:rPr lang="en-US" sz="2000" err="1">
                <a:ea typeface="+mn-lt"/>
                <a:cs typeface="+mn-lt"/>
              </a:rPr>
              <a:t>ολογίστε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συγκέντρωση</a:t>
            </a:r>
            <a:r>
              <a:rPr lang="en-US" sz="2000" dirty="0">
                <a:ea typeface="+mn-lt"/>
                <a:cs typeface="+mn-lt"/>
              </a:rPr>
              <a:t> C1 </a:t>
            </a:r>
            <a:r>
              <a:rPr lang="en-US" sz="2000" err="1">
                <a:ea typeface="+mn-lt"/>
                <a:cs typeface="+mn-lt"/>
              </a:rPr>
              <a:t>δι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λυτού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φωσφόρου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στο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οτάμι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εισρέει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δεδομένου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ότι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είν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err="1">
                <a:ea typeface="+mn-lt"/>
                <a:cs typeface="+mn-lt"/>
              </a:rPr>
              <a:t>στ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θερή</a:t>
            </a:r>
            <a:r>
              <a:rPr lang="en-US" sz="2000" dirty="0">
                <a:ea typeface="+mn-lt"/>
                <a:cs typeface="+mn-lt"/>
              </a:rPr>
              <a:t>.</a:t>
            </a:r>
          </a:p>
          <a:p>
            <a:r>
              <a:rPr lang="en-US" sz="2000" dirty="0">
                <a:ea typeface="+mn-lt"/>
                <a:cs typeface="+mn-lt"/>
              </a:rPr>
              <a:t>ii)</a:t>
            </a:r>
            <a:r>
              <a:rPr lang="en-US" sz="2000" err="1">
                <a:ea typeface="+mn-lt"/>
                <a:cs typeface="+mn-lt"/>
              </a:rPr>
              <a:t>Βρείτε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την</a:t>
            </a:r>
            <a:r>
              <a:rPr lang="en-US" sz="2000" dirty="0">
                <a:ea typeface="+mn-lt"/>
                <a:cs typeface="+mn-lt"/>
              </a:rPr>
              <a:t> C1 αν η </a:t>
            </a:r>
            <a:r>
              <a:rPr lang="en-US" sz="200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err="1">
                <a:ea typeface="+mn-lt"/>
                <a:cs typeface="+mn-lt"/>
              </a:rPr>
              <a:t>του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φωσφόρου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ροσφέρετ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err="1">
                <a:ea typeface="+mn-lt"/>
                <a:cs typeface="+mn-lt"/>
              </a:rPr>
              <a:t>είν</a:t>
            </a:r>
            <a:r>
              <a:rPr lang="en-US" sz="2000" dirty="0">
                <a:ea typeface="+mn-lt"/>
                <a:cs typeface="+mn-lt"/>
              </a:rPr>
              <a:t>αι 10 </a:t>
            </a:r>
            <a:r>
              <a:rPr lang="en-US" sz="2000" err="1">
                <a:ea typeface="+mn-lt"/>
                <a:cs typeface="+mn-lt"/>
              </a:rPr>
              <a:t>φορές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μεγ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λύτερη</a:t>
            </a:r>
            <a:r>
              <a:rPr lang="en-US" sz="2000" dirty="0">
                <a:ea typeface="+mn-lt"/>
                <a:cs typeface="+mn-lt"/>
              </a:rPr>
              <a:t>/</a:t>
            </a:r>
            <a:r>
              <a:rPr lang="en-US" sz="2000" err="1">
                <a:ea typeface="+mn-lt"/>
                <a:cs typeface="+mn-lt"/>
              </a:rPr>
              <a:t>μικρότερη</a:t>
            </a:r>
            <a:endParaRPr lang="en-US" sz="2000">
              <a:ea typeface="+mn-lt"/>
              <a:cs typeface="+mn-lt"/>
            </a:endParaRPr>
          </a:p>
          <a:p>
            <a:r>
              <a:rPr lang="en-US" sz="2000" dirty="0">
                <a:ea typeface="+mn-lt"/>
                <a:cs typeface="+mn-lt"/>
              </a:rPr>
              <a:t>iii})Η </a:t>
            </a:r>
            <a:r>
              <a:rPr lang="en-US" sz="2000" dirty="0" err="1">
                <a:ea typeface="+mn-lt"/>
                <a:cs typeface="+mn-lt"/>
              </a:rPr>
              <a:t>συγκέντρωση</a:t>
            </a:r>
            <a:r>
              <a:rPr lang="en-US" sz="2000" dirty="0">
                <a:ea typeface="+mn-lt"/>
                <a:cs typeface="+mn-lt"/>
              </a:rPr>
              <a:t> C2 </a:t>
            </a:r>
            <a:r>
              <a:rPr lang="en-US" sz="2000" dirty="0" err="1">
                <a:ea typeface="+mn-lt"/>
                <a:cs typeface="+mn-lt"/>
              </a:rPr>
              <a:t>του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φωσφόρου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μετά</a:t>
            </a:r>
            <a:r>
              <a:rPr lang="en-US" sz="2000" dirty="0">
                <a:ea typeface="+mn-lt"/>
                <a:cs typeface="+mn-lt"/>
              </a:rPr>
              <a:t> από </a:t>
            </a:r>
            <a:r>
              <a:rPr lang="en-US" sz="2000" dirty="0" err="1">
                <a:ea typeface="+mn-lt"/>
                <a:cs typeface="+mn-lt"/>
              </a:rPr>
              <a:t>έν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χρόνο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θερο</a:t>
            </a:r>
            <a:r>
              <a:rPr lang="en-US" sz="2000" dirty="0">
                <a:ea typeface="+mn-lt"/>
                <a:cs typeface="+mn-lt"/>
              </a:rPr>
              <a:t>π</a:t>
            </a:r>
            <a:r>
              <a:rPr lang="en-US" sz="2000" dirty="0" err="1">
                <a:ea typeface="+mn-lt"/>
                <a:cs typeface="+mn-lt"/>
              </a:rPr>
              <a:t>οιείτ</a:t>
            </a:r>
            <a:r>
              <a:rPr lang="en-US" sz="2000" dirty="0">
                <a:ea typeface="+mn-lt"/>
                <a:cs typeface="+mn-lt"/>
              </a:rPr>
              <a:t>αι. </a:t>
            </a:r>
            <a:r>
              <a:rPr lang="en-US" sz="2000" dirty="0" err="1">
                <a:ea typeface="+mn-lt"/>
                <a:cs typeface="+mn-lt"/>
              </a:rPr>
              <a:t>Τότε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έχουμε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ισοζύγιο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ας, </a:t>
            </a:r>
            <a:r>
              <a:rPr lang="en-US" sz="2000" dirty="0" err="1">
                <a:ea typeface="+mn-lt"/>
                <a:cs typeface="+mn-lt"/>
              </a:rPr>
              <a:t>δηλ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δή</a:t>
            </a:r>
            <a:r>
              <a:rPr lang="en-US" sz="2000" dirty="0">
                <a:ea typeface="+mn-lt"/>
                <a:cs typeface="+mn-lt"/>
              </a:rPr>
              <a:t> η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 m1  </a:t>
            </a:r>
            <a:r>
              <a:rPr lang="en-US" sz="2000" dirty="0" err="1">
                <a:ea typeface="+mn-lt"/>
                <a:cs typeface="+mn-lt"/>
              </a:rPr>
              <a:t>φωσφόρου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εισρέει</a:t>
            </a:r>
            <a:r>
              <a:rPr lang="en-US" sz="2000" dirty="0">
                <a:ea typeface="+mn-lt"/>
                <a:cs typeface="+mn-lt"/>
              </a:rPr>
              <a:t> απο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ρώτο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οτάμι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είν</a:t>
            </a:r>
            <a:r>
              <a:rPr lang="en-US" sz="2000" dirty="0">
                <a:ea typeface="+mn-lt"/>
                <a:cs typeface="+mn-lt"/>
              </a:rPr>
              <a:t>αι </a:t>
            </a:r>
            <a:r>
              <a:rPr lang="en-US" sz="2000" dirty="0" err="1">
                <a:ea typeface="+mn-lt"/>
                <a:cs typeface="+mn-lt"/>
              </a:rPr>
              <a:t>ίση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 $m2$ π</a:t>
            </a:r>
            <a:r>
              <a:rPr lang="en-US" sz="2000" dirty="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εκρέει</a:t>
            </a:r>
            <a:r>
              <a:rPr lang="en-US" sz="2000" dirty="0">
                <a:ea typeface="+mn-lt"/>
                <a:cs typeface="+mn-lt"/>
              </a:rPr>
              <a:t> απο </a:t>
            </a:r>
            <a:r>
              <a:rPr lang="en-US" sz="2000" dirty="0" err="1">
                <a:ea typeface="+mn-lt"/>
                <a:cs typeface="+mn-lt"/>
              </a:rPr>
              <a:t>τη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δεύτερο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οτ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μι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συν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την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mk</a:t>
            </a:r>
            <a:r>
              <a:rPr lang="en-US" sz="2000" dirty="0">
                <a:ea typeface="+mn-lt"/>
                <a:cs typeface="+mn-lt"/>
              </a:rPr>
              <a:t>  π</a:t>
            </a:r>
            <a:r>
              <a:rPr lang="en-US" sz="2000" dirty="0" err="1">
                <a:ea typeface="+mn-lt"/>
                <a:cs typeface="+mn-lt"/>
              </a:rPr>
              <a:t>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κάθισε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στον</a:t>
            </a:r>
            <a:r>
              <a:rPr lang="en-US" sz="2000" dirty="0">
                <a:ea typeface="+mn-lt"/>
                <a:cs typeface="+mn-lt"/>
              </a:rPr>
              <a:t> π</a:t>
            </a:r>
            <a:r>
              <a:rPr lang="en-US" sz="2000" dirty="0" err="1">
                <a:ea typeface="+mn-lt"/>
                <a:cs typeface="+mn-lt"/>
              </a:rPr>
              <a:t>άτο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της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λίμνης</a:t>
            </a:r>
            <a:r>
              <a:rPr lang="en-US" sz="2000" dirty="0">
                <a:ea typeface="+mn-lt"/>
                <a:cs typeface="+mn-lt"/>
              </a:rPr>
              <a:t> </a:t>
            </a:r>
            <a:endParaRPr lang="en-US" sz="2000" dirty="0">
              <a:cs typeface="Calibri"/>
            </a:endParaRPr>
          </a:p>
          <a:p>
            <a:r>
              <a:rPr lang="en-US" sz="2000" dirty="0">
                <a:ea typeface="+mn-lt"/>
                <a:cs typeface="+mn-lt"/>
              </a:rPr>
              <a:t>        α)</a:t>
            </a:r>
            <a:r>
              <a:rPr lang="en-US" sz="2000" dirty="0" err="1">
                <a:ea typeface="+mn-lt"/>
                <a:cs typeface="+mn-lt"/>
              </a:rPr>
              <a:t>Γράψτε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ισοζύγιο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μάζ</a:t>
            </a:r>
            <a:r>
              <a:rPr lang="en-US" sz="2000" dirty="0">
                <a:ea typeface="+mn-lt"/>
                <a:cs typeface="+mn-lt"/>
              </a:rPr>
              <a:t>ας σαν </a:t>
            </a:r>
            <a:r>
              <a:rPr lang="en-US" sz="2000" dirty="0" err="1">
                <a:ea typeface="+mn-lt"/>
                <a:cs typeface="+mn-lt"/>
              </a:rPr>
              <a:t>ισότητ</a:t>
            </a:r>
            <a:r>
              <a:rPr lang="en-US" sz="2000" dirty="0">
                <a:ea typeface="+mn-lt"/>
                <a:cs typeface="+mn-lt"/>
              </a:rPr>
              <a:t>α</a:t>
            </a:r>
            <a:endParaRPr lang="en-US" dirty="0"/>
          </a:p>
          <a:p>
            <a:r>
              <a:rPr lang="en-US" sz="2000" dirty="0">
                <a:ea typeface="+mn-lt"/>
                <a:cs typeface="+mn-lt"/>
              </a:rPr>
              <a:t>        β)Από </a:t>
            </a:r>
            <a:r>
              <a:rPr lang="en-US" sz="2000" dirty="0" err="1">
                <a:ea typeface="+mn-lt"/>
                <a:cs typeface="+mn-lt"/>
              </a:rPr>
              <a:t>την</a:t>
            </a:r>
            <a:r>
              <a:rPr lang="en-US" sz="2000" dirty="0">
                <a:ea typeface="+mn-lt"/>
                <a:cs typeface="+mn-lt"/>
              </a:rPr>
              <a:t> παραπ</a:t>
            </a:r>
            <a:r>
              <a:rPr lang="en-US" sz="2000" dirty="0" err="1">
                <a:ea typeface="+mn-lt"/>
                <a:cs typeface="+mn-lt"/>
              </a:rPr>
              <a:t>άνω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ισότητ</a:t>
            </a:r>
            <a:r>
              <a:rPr lang="en-US" sz="2000" dirty="0">
                <a:ea typeface="+mn-lt"/>
                <a:cs typeface="+mn-lt"/>
              </a:rPr>
              <a:t>α β</a:t>
            </a:r>
            <a:r>
              <a:rPr lang="en-US" sz="2000" dirty="0" err="1">
                <a:ea typeface="+mn-lt"/>
                <a:cs typeface="+mn-lt"/>
              </a:rPr>
              <a:t>ρείτε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την</a:t>
            </a:r>
            <a:r>
              <a:rPr lang="en-US" sz="2000" dirty="0">
                <a:ea typeface="+mn-lt"/>
                <a:cs typeface="+mn-lt"/>
              </a:rPr>
              <a:t> 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678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Το πρόβλημα της ευτροφίας στην Λίμνη Λυσιμαχεία.</vt:lpstr>
      <vt:lpstr>Κεντρικό περιβαλλοντικής φύσης θέμα</vt:lpstr>
      <vt:lpstr>Εκφώνηση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81</cp:revision>
  <dcterms:created xsi:type="dcterms:W3CDTF">2023-06-27T19:06:33Z</dcterms:created>
  <dcterms:modified xsi:type="dcterms:W3CDTF">2024-01-07T20:18:08Z</dcterms:modified>
</cp:coreProperties>
</file>